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4" r:id="rId2"/>
    <p:sldId id="287" r:id="rId3"/>
    <p:sldId id="286" r:id="rId4"/>
    <p:sldId id="297" r:id="rId5"/>
    <p:sldId id="301" r:id="rId6"/>
    <p:sldId id="295" r:id="rId7"/>
    <p:sldId id="277" r:id="rId8"/>
    <p:sldId id="296" r:id="rId9"/>
    <p:sldId id="293" r:id="rId10"/>
    <p:sldId id="302" r:id="rId11"/>
    <p:sldId id="288" r:id="rId12"/>
    <p:sldId id="298" r:id="rId13"/>
    <p:sldId id="289" r:id="rId14"/>
  </p:sldIdLst>
  <p:sldSz cx="12192000" cy="6858000"/>
  <p:notesSz cx="7011988" cy="929798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0664" autoAdjust="0"/>
  </p:normalViewPr>
  <p:slideViewPr>
    <p:cSldViewPr snapToGrid="0" snapToObjects="1">
      <p:cViewPr varScale="1">
        <p:scale>
          <a:sx n="67" d="100"/>
          <a:sy n="67" d="100"/>
        </p:scale>
        <p:origin x="10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Primer%20trimestre%202025\ICA%20-%20Primer%20Trimestre%202025\Gr&#225;ficas%20ICyA%201Tr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8.7421782798210834E-2"/>
          <c:y val="3.36405349904607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1t25'!$C$4</c:f>
              <c:numCache>
                <c:formatCode>#,##0</c:formatCode>
                <c:ptCount val="1"/>
                <c:pt idx="0">
                  <c:v>600000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2615200621422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1t25'!$C$5</c:f>
              <c:numCache>
                <c:formatCode>#,##0</c:formatCode>
                <c:ptCount val="1"/>
                <c:pt idx="0">
                  <c:v>611159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26800328"/>
        <c:axId val="32676846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2942332789895569"/>
                  <c:y val="8.7529294747374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1t25'!$C$6</c:f>
              <c:numCache>
                <c:formatCode>0.00%</c:formatCode>
                <c:ptCount val="1"/>
                <c:pt idx="0">
                  <c:v>1.0185983333333333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769232"/>
        <c:axId val="326768848"/>
      </c:lineChart>
      <c:catAx>
        <c:axId val="3268003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768464"/>
        <c:crosses val="autoZero"/>
        <c:auto val="1"/>
        <c:lblAlgn val="ctr"/>
        <c:lblOffset val="100"/>
        <c:noMultiLvlLbl val="0"/>
      </c:catAx>
      <c:valAx>
        <c:axId val="326768464"/>
        <c:scaling>
          <c:orientation val="minMax"/>
          <c:max val="7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800328"/>
        <c:crosses val="autoZero"/>
        <c:crossBetween val="between"/>
        <c:majorUnit val="100000"/>
      </c:valAx>
      <c:valAx>
        <c:axId val="326768848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769232"/>
        <c:crosses val="max"/>
        <c:crossBetween val="between"/>
      </c:valAx>
      <c:catAx>
        <c:axId val="32676923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67688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PRIMER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7252567641124459"/>
          <c:y val="3.7213454785665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5238743650526"/>
          <c:y val="0.24951178432845844"/>
          <c:w val="0.677010631186447"/>
          <c:h val="0.59870637971442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1t25'!$C$4</c:f>
              <c:numCache>
                <c:formatCode>General</c:formatCode>
                <c:ptCount val="1"/>
                <c:pt idx="0">
                  <c:v>272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524793733416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1t25'!$C$5</c:f>
              <c:numCache>
                <c:formatCode>General</c:formatCode>
                <c:ptCount val="1"/>
                <c:pt idx="0">
                  <c:v>294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26269424"/>
        <c:axId val="32626746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319176703714248"/>
                  <c:y val="0.178737753772328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1t25'!$C$6</c:f>
              <c:numCache>
                <c:formatCode>0.00%</c:formatCode>
                <c:ptCount val="1"/>
                <c:pt idx="0">
                  <c:v>1.0808823529411764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271384"/>
        <c:axId val="326268248"/>
      </c:lineChart>
      <c:catAx>
        <c:axId val="326269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67464"/>
        <c:crosses val="autoZero"/>
        <c:auto val="1"/>
        <c:lblAlgn val="ctr"/>
        <c:lblOffset val="100"/>
        <c:noMultiLvlLbl val="0"/>
      </c:catAx>
      <c:valAx>
        <c:axId val="326267464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69424"/>
        <c:crosses val="autoZero"/>
        <c:crossBetween val="between"/>
        <c:majorUnit val="50"/>
      </c:valAx>
      <c:valAx>
        <c:axId val="326268248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1384"/>
        <c:crosses val="max"/>
        <c:crossBetween val="between"/>
      </c:valAx>
      <c:catAx>
        <c:axId val="32627138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62682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3205165782905668"/>
          <c:y val="2.2361453504059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1t25'!$C$4:$G$4</c:f>
              <c:numCache>
                <c:formatCode>General</c:formatCode>
                <c:ptCount val="5"/>
                <c:pt idx="0">
                  <c:v>6</c:v>
                </c:pt>
                <c:pt idx="1">
                  <c:v>110</c:v>
                </c:pt>
                <c:pt idx="2">
                  <c:v>2</c:v>
                </c:pt>
                <c:pt idx="3">
                  <c:v>60</c:v>
                </c:pt>
                <c:pt idx="4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1t25'!$C$5:$G$5</c:f>
              <c:numCache>
                <c:formatCode>General</c:formatCode>
                <c:ptCount val="5"/>
                <c:pt idx="0">
                  <c:v>3</c:v>
                </c:pt>
                <c:pt idx="1">
                  <c:v>93</c:v>
                </c:pt>
                <c:pt idx="2">
                  <c:v>3</c:v>
                </c:pt>
                <c:pt idx="3">
                  <c:v>77</c:v>
                </c:pt>
                <c:pt idx="4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26267072"/>
        <c:axId val="32627177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1t25'!$G$3</c:f>
              <c:strCache>
                <c:ptCount val="1"/>
                <c:pt idx="0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1t25'!$C$6:$G$6</c:f>
              <c:numCache>
                <c:formatCode>0.00%</c:formatCode>
                <c:ptCount val="5"/>
                <c:pt idx="0">
                  <c:v>0.5</c:v>
                </c:pt>
                <c:pt idx="1">
                  <c:v>0.84545454545454546</c:v>
                </c:pt>
                <c:pt idx="2">
                  <c:v>1.5</c:v>
                </c:pt>
                <c:pt idx="3">
                  <c:v>1.2833333333333334</c:v>
                </c:pt>
                <c:pt idx="4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270208"/>
        <c:axId val="326268640"/>
      </c:lineChart>
      <c:catAx>
        <c:axId val="326267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1776"/>
        <c:crosses val="autoZero"/>
        <c:auto val="1"/>
        <c:lblAlgn val="ctr"/>
        <c:lblOffset val="100"/>
        <c:noMultiLvlLbl val="0"/>
      </c:catAx>
      <c:valAx>
        <c:axId val="326271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67072"/>
        <c:crosses val="autoZero"/>
        <c:crossBetween val="between"/>
      </c:valAx>
      <c:valAx>
        <c:axId val="32626864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0208"/>
        <c:crosses val="max"/>
        <c:crossBetween val="between"/>
      </c:valAx>
      <c:catAx>
        <c:axId val="3262702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62686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83404433114504"/>
          <c:y val="1.99274510474464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1t25'!$C$3:$G$3</c:f>
              <c:strCache>
                <c:ptCount val="5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Actividades en el Teatro de la Ciudad realizadas.</c:v>
                </c:pt>
                <c:pt idx="3">
                  <c:v>Realización del Carnaval de Cancún.</c:v>
                </c:pt>
                <c:pt idx="4">
                  <c:v>Desarrollo de infraestructura artística y cultural</c:v>
                </c:pt>
              </c:strCache>
            </c:strRef>
          </c:cat>
          <c:val>
            <c:numRef>
              <c:f>'Actividades 2 1t25'!$C$4:$G$4</c:f>
              <c:numCache>
                <c:formatCode>General</c:formatCode>
                <c:ptCount val="5"/>
                <c:pt idx="0">
                  <c:v>15</c:v>
                </c:pt>
                <c:pt idx="1">
                  <c:v>35</c:v>
                </c:pt>
                <c:pt idx="2">
                  <c:v>18</c:v>
                </c:pt>
                <c:pt idx="3">
                  <c:v>1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1t25'!$C$3:$G$3</c:f>
              <c:strCache>
                <c:ptCount val="5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Actividades en el Teatro de la Ciudad realizadas.</c:v>
                </c:pt>
                <c:pt idx="3">
                  <c:v>Realización del Carnaval de Cancún.</c:v>
                </c:pt>
                <c:pt idx="4">
                  <c:v>Desarrollo de infraestructura artística y cultural</c:v>
                </c:pt>
              </c:strCache>
            </c:strRef>
          </c:cat>
          <c:val>
            <c:numRef>
              <c:f>'Actividades 2 1t25'!$C$5:$G$5</c:f>
              <c:numCache>
                <c:formatCode>General</c:formatCode>
                <c:ptCount val="5"/>
                <c:pt idx="0">
                  <c:v>15</c:v>
                </c:pt>
                <c:pt idx="1">
                  <c:v>29</c:v>
                </c:pt>
                <c:pt idx="2">
                  <c:v>56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26274520"/>
        <c:axId val="3262698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1t25'!$G$3</c:f>
              <c:strCache>
                <c:ptCount val="1"/>
                <c:pt idx="0">
                  <c:v>Desarrollo de infraestructura artística y cultural</c:v>
                </c:pt>
              </c:strCache>
            </c:strRef>
          </c:cat>
          <c:val>
            <c:numRef>
              <c:f>'Actividades 2 1t25'!$C$6:$G$6</c:f>
              <c:numCache>
                <c:formatCode>0.00%</c:formatCode>
                <c:ptCount val="5"/>
                <c:pt idx="0">
                  <c:v>1</c:v>
                </c:pt>
                <c:pt idx="1">
                  <c:v>0.82857142857142863</c:v>
                </c:pt>
                <c:pt idx="2">
                  <c:v>3.1111111111111112</c:v>
                </c:pt>
                <c:pt idx="3">
                  <c:v>1</c:v>
                </c:pt>
                <c:pt idx="4">
                  <c:v>0.14285714285714285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272168"/>
        <c:axId val="326273344"/>
      </c:lineChart>
      <c:catAx>
        <c:axId val="326274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69816"/>
        <c:crosses val="autoZero"/>
        <c:auto val="1"/>
        <c:lblAlgn val="ctr"/>
        <c:lblOffset val="100"/>
        <c:noMultiLvlLbl val="0"/>
      </c:catAx>
      <c:valAx>
        <c:axId val="326269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4520"/>
        <c:crosses val="autoZero"/>
        <c:crossBetween val="between"/>
      </c:valAx>
      <c:valAx>
        <c:axId val="32627334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2168"/>
        <c:crosses val="max"/>
        <c:crossBetween val="between"/>
      </c:valAx>
      <c:catAx>
        <c:axId val="32627216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62733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6870412924698538"/>
          <c:y val="1.90017734988598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1t25'!$C$4</c:f>
              <c:numCache>
                <c:formatCode>General</c:formatCode>
                <c:ptCount val="1"/>
                <c:pt idx="0">
                  <c:v>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1t25'!$C$5</c:f>
              <c:numCache>
                <c:formatCode>General</c:formatCode>
                <c:ptCount val="1"/>
                <c:pt idx="0">
                  <c:v>137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26270992"/>
        <c:axId val="32627256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797495748587868"/>
                  <c:y val="-9.7312681055983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1t25'!$C$6</c:f>
              <c:numCache>
                <c:formatCode>0.00%</c:formatCode>
                <c:ptCount val="1"/>
                <c:pt idx="0">
                  <c:v>1.4731182795698925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6274128"/>
        <c:axId val="326273736"/>
      </c:lineChart>
      <c:catAx>
        <c:axId val="32627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2560"/>
        <c:crosses val="autoZero"/>
        <c:auto val="1"/>
        <c:lblAlgn val="ctr"/>
        <c:lblOffset val="100"/>
        <c:noMultiLvlLbl val="0"/>
      </c:catAx>
      <c:valAx>
        <c:axId val="326272560"/>
        <c:scaling>
          <c:orientation val="minMax"/>
          <c:max val="1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0992"/>
        <c:crosses val="autoZero"/>
        <c:crossBetween val="between"/>
        <c:majorUnit val="10"/>
      </c:valAx>
      <c:valAx>
        <c:axId val="326273736"/>
        <c:scaling>
          <c:orientation val="minMax"/>
          <c:max val="1.700000000000000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6274128"/>
        <c:crosses val="max"/>
        <c:crossBetween val="between"/>
        <c:minorUnit val="0.1"/>
      </c:valAx>
      <c:catAx>
        <c:axId val="3262741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627373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1049767526982011"/>
          <c:y val="1.99275001847672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1c2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1t25'!$C$4:$F$4</c:f>
              <c:numCache>
                <c:formatCode>General</c:formatCode>
                <c:ptCount val="4"/>
                <c:pt idx="0">
                  <c:v>15</c:v>
                </c:pt>
                <c:pt idx="1">
                  <c:v>3</c:v>
                </c:pt>
                <c:pt idx="2">
                  <c:v>50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1c2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1t25'!$C$5:$F$5</c:f>
              <c:numCache>
                <c:formatCode>General</c:formatCode>
                <c:ptCount val="4"/>
                <c:pt idx="0">
                  <c:v>36</c:v>
                </c:pt>
                <c:pt idx="1">
                  <c:v>3</c:v>
                </c:pt>
                <c:pt idx="2">
                  <c:v>50</c:v>
                </c:pt>
                <c:pt idx="3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27179608"/>
        <c:axId val="32717764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1t25'!$C$6:$F$6</c:f>
              <c:numCache>
                <c:formatCode>0.00%</c:formatCode>
                <c:ptCount val="4"/>
                <c:pt idx="0">
                  <c:v>2.4</c:v>
                </c:pt>
                <c:pt idx="1">
                  <c:v>1</c:v>
                </c:pt>
                <c:pt idx="2">
                  <c:v>1</c:v>
                </c:pt>
                <c:pt idx="3">
                  <c:v>1.92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7184704"/>
        <c:axId val="327184312"/>
      </c:lineChart>
      <c:catAx>
        <c:axId val="327179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7177648"/>
        <c:crosses val="autoZero"/>
        <c:auto val="1"/>
        <c:lblAlgn val="ctr"/>
        <c:lblOffset val="100"/>
        <c:noMultiLvlLbl val="0"/>
      </c:catAx>
      <c:valAx>
        <c:axId val="32717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7179608"/>
        <c:crosses val="autoZero"/>
        <c:crossBetween val="between"/>
      </c:valAx>
      <c:valAx>
        <c:axId val="32718431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27184704"/>
        <c:crosses val="max"/>
        <c:crossBetween val="between"/>
      </c:valAx>
      <c:catAx>
        <c:axId val="3271847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271843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1837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6/9/2025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6888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2" tIns="46077" rIns="92152" bIns="46077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199" y="4474656"/>
            <a:ext cx="5609590" cy="3661084"/>
          </a:xfrm>
          <a:prstGeom prst="rect">
            <a:avLst/>
          </a:prstGeom>
        </p:spPr>
        <p:txBody>
          <a:bodyPr vert="horz" lIns="92152" tIns="46077" rIns="92152" bIns="4607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1837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7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58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12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9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292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6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48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4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09/06/2025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4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4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1.jpg"/>
          <p:cNvPicPr/>
          <p:nvPr/>
        </p:nvPicPr>
        <p:blipFill>
          <a:blip r:embed="rId2"/>
          <a:srcRect l="1173" t="41659"/>
          <a:stretch>
            <a:fillRect/>
          </a:stretch>
        </p:blipFill>
        <p:spPr>
          <a:xfrm>
            <a:off x="91440" y="2464993"/>
            <a:ext cx="12068809" cy="4393007"/>
          </a:xfrm>
          <a:prstGeom prst="rect">
            <a:avLst/>
          </a:prstGeom>
          <a:ln/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xmlns="" id="{98FA050F-DA14-5D47-860C-2B06FB8C55EA}"/>
              </a:ext>
            </a:extLst>
          </p:cNvPr>
          <p:cNvSpPr txBox="1"/>
          <p:nvPr/>
        </p:nvSpPr>
        <p:spPr>
          <a:xfrm>
            <a:off x="2497210" y="3015055"/>
            <a:ext cx="6602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SUBCOMITÉ </a:t>
            </a:r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SECTORIAL DEL EJE </a:t>
            </a:r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es-MX" sz="2200" dirty="0"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/>
            <a:r>
              <a:rPr lang="es-MX" sz="22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TODOS </a:t>
            </a:r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POR LA PAZ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xmlns="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xmlns="" id="{6D1D4BCC-2746-A64A-8759-D332562A7905}"/>
              </a:ext>
            </a:extLst>
          </p:cNvPr>
          <p:cNvSpPr txBox="1"/>
          <p:nvPr/>
        </p:nvSpPr>
        <p:spPr>
          <a:xfrm>
            <a:off x="1653139" y="4140357"/>
            <a:ext cx="82908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300" b="1" dirty="0"/>
              <a:t>E-PPA 3.4 ARTE Y CULTURA DETONADORES DE </a:t>
            </a:r>
            <a:r>
              <a:rPr lang="es-MX" sz="2300" b="1" dirty="0" smtClean="0"/>
              <a:t>PAZ</a:t>
            </a:r>
          </a:p>
          <a:p>
            <a:pPr algn="ctr"/>
            <a:r>
              <a:rPr lang="es-MX" sz="2300" b="1" dirty="0" smtClean="0"/>
              <a:t>INSTITUTO DE LA CULTURA Y LAS ARTES</a:t>
            </a:r>
            <a:endParaRPr lang="es-MX" sz="2300" b="1" dirty="0"/>
          </a:p>
          <a:p>
            <a:pPr algn="ctr"/>
            <a:r>
              <a:rPr lang="es-MX" sz="2300" dirty="0"/>
              <a:t>CORRESPONDIENTE AL TRIMESTRE </a:t>
            </a:r>
            <a:r>
              <a:rPr lang="es-MX" sz="2300" dirty="0" smtClean="0"/>
              <a:t>ENERO - MARZO 2025</a:t>
            </a:r>
            <a:endParaRPr lang="es-MX" sz="23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xmlns="" id="{CC8BD34C-42EC-6345-9E2C-A04D5779E038}"/>
              </a:ext>
            </a:extLst>
          </p:cNvPr>
          <p:cNvSpPr txBox="1"/>
          <p:nvPr/>
        </p:nvSpPr>
        <p:spPr>
          <a:xfrm>
            <a:off x="7837847" y="117594"/>
            <a:ext cx="384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Cancún, Quintana Roo; </a:t>
            </a:r>
            <a:r>
              <a:rPr lang="es-MX" dirty="0" smtClean="0"/>
              <a:t>9 </a:t>
            </a:r>
            <a:r>
              <a:rPr lang="es-MX" dirty="0" smtClean="0"/>
              <a:t>de junio 2025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pic>
        <p:nvPicPr>
          <p:cNvPr id="11" name="Imagen 10">
            <a:extLst>
              <a:ext uri="{FF2B5EF4-FFF2-40B4-BE49-F238E27FC236}">
                <a16:creationId xmlns:xdr="http://schemas.openxmlformats.org/drawingml/2006/spreadsheetDrawing" xmlns="" xmlns:a16="http://schemas.microsoft.com/office/drawing/2014/main" xmlns:lc="http://schemas.openxmlformats.org/drawingml/2006/lockedCanvas" id="{C1B3886B-2992-1DD7-0A26-535E9FC8B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37" y="696045"/>
            <a:ext cx="1371682" cy="20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3489232" y="897855"/>
            <a:ext cx="5442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Cancún, Escuela de Iniciación Artística asociada al INBAL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170" y="1361700"/>
            <a:ext cx="4720319" cy="265518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20" y="1361700"/>
            <a:ext cx="4595818" cy="344327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250" y="3770020"/>
            <a:ext cx="5218115" cy="293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31371" y="557784"/>
            <a:ext cx="3946229" cy="6115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y Actividades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Centros Culturales  y estructura orgánica del Instituto de Cultura y las Artes del municipio de Benito Juárez </a:t>
            </a:r>
            <a:r>
              <a:rPr lang="es-MX" sz="2400" b="1" dirty="0" smtClean="0">
                <a:solidFill>
                  <a:prstClr val="black"/>
                </a:solidFill>
              </a:rPr>
              <a:t>fortalecidos, </a:t>
            </a:r>
            <a:r>
              <a:rPr lang="es-MX" sz="2400" b="1" dirty="0">
                <a:solidFill>
                  <a:prstClr val="black"/>
                </a:solidFill>
              </a:rPr>
              <a:t>durante este periodo se </a:t>
            </a:r>
            <a:r>
              <a:rPr lang="es-MX" sz="2400" b="1" dirty="0" smtClean="0">
                <a:solidFill>
                  <a:prstClr val="black"/>
                </a:solidFill>
              </a:rPr>
              <a:t>realizaron 137 acciones de fortalecimiento superando las 93 programadas, </a:t>
            </a:r>
            <a:r>
              <a:rPr lang="es-MX" sz="2400" b="1" dirty="0">
                <a:solidFill>
                  <a:prstClr val="black"/>
                </a:solidFill>
              </a:rPr>
              <a:t>lo que </a:t>
            </a:r>
            <a:r>
              <a:rPr lang="es-MX" sz="2400" b="1" dirty="0" smtClean="0">
                <a:solidFill>
                  <a:prstClr val="black"/>
                </a:solidFill>
              </a:rPr>
              <a:t>representó </a:t>
            </a:r>
            <a:r>
              <a:rPr lang="es-MX" sz="2400" b="1" dirty="0">
                <a:solidFill>
                  <a:prstClr val="black"/>
                </a:solidFill>
              </a:rPr>
              <a:t>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147.31% y un acumulado anual del 29.34%.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8377466"/>
              </p:ext>
            </p:extLst>
          </p:nvPr>
        </p:nvGraphicFramePr>
        <p:xfrm>
          <a:off x="5153637" y="576463"/>
          <a:ext cx="6554149" cy="5510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22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100013" y="-111586"/>
            <a:ext cx="4296727" cy="6840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equipamiento de los centros </a:t>
            </a:r>
            <a:r>
              <a:rPr lang="es-MX" sz="2000" b="1" dirty="0" smtClean="0">
                <a:solidFill>
                  <a:prstClr val="black"/>
                </a:solidFill>
              </a:rPr>
              <a:t>culturales, se realizaron 36 superando las 15 programadas, lo que representó un avance en la meta trimestral del 240% y un acumulado anual del 36%.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Acciones </a:t>
            </a:r>
            <a:r>
              <a:rPr lang="es-MX" sz="2000" b="1" dirty="0">
                <a:solidFill>
                  <a:prstClr val="black"/>
                </a:solidFill>
              </a:rPr>
              <a:t>de rehabilitación de los centros culturales </a:t>
            </a:r>
            <a:r>
              <a:rPr lang="es-MX" sz="2000" b="1" dirty="0" smtClean="0">
                <a:solidFill>
                  <a:prstClr val="black"/>
                </a:solidFill>
              </a:rPr>
              <a:t>realizadas, se realizaron las 3 programadas, lo que representó un 100% en la meta trimestral y un acumulado anual del 25%.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Acciones </a:t>
            </a:r>
            <a:r>
              <a:rPr lang="es-MX" sz="2000" b="1" dirty="0">
                <a:solidFill>
                  <a:prstClr val="black"/>
                </a:solidFill>
              </a:rPr>
              <a:t>de mantenimiento de los centros </a:t>
            </a:r>
            <a:r>
              <a:rPr lang="es-MX" sz="2000" b="1" dirty="0" smtClean="0">
                <a:solidFill>
                  <a:prstClr val="black"/>
                </a:solidFill>
              </a:rPr>
              <a:t>culturales, se realizaron las 50 acciones programadas,  logrando la meta trimestral del 100% y un acumulado anual del 23.81%.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Contrataciones </a:t>
            </a:r>
            <a:r>
              <a:rPr lang="es-MX" sz="2000" b="1" dirty="0">
                <a:solidFill>
                  <a:prstClr val="black"/>
                </a:solidFill>
              </a:rPr>
              <a:t>de talento </a:t>
            </a:r>
            <a:r>
              <a:rPr lang="es-MX" sz="2000" b="1" dirty="0" smtClean="0">
                <a:solidFill>
                  <a:prstClr val="black"/>
                </a:solidFill>
              </a:rPr>
              <a:t>humano, se realizaron 48 acciones, superando las 25 programadas, logrando un avance trimestral del 192% y un acumulado anual del 33.10%.</a:t>
            </a:r>
            <a:endParaRPr lang="es-MX" sz="20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671751"/>
              </p:ext>
            </p:extLst>
          </p:nvPr>
        </p:nvGraphicFramePr>
        <p:xfrm>
          <a:off x="5022622" y="557784"/>
          <a:ext cx="6578828" cy="5628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441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551762" y="22397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Fortalecimiento de los Centros Culturales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804788"/>
            <a:ext cx="11827265" cy="10364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6" y="1075740"/>
            <a:ext cx="4136844" cy="2314234"/>
          </a:xfrm>
          <a:prstGeom prst="rect">
            <a:avLst/>
          </a:prstGeom>
        </p:spPr>
      </p:pic>
      <p:pic>
        <p:nvPicPr>
          <p:cNvPr id="12" name="image14.jp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200536" y="3520429"/>
            <a:ext cx="3951106" cy="3166121"/>
          </a:xfrm>
          <a:prstGeom prst="rect">
            <a:avLst/>
          </a:prstGeom>
          <a:ln/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/>
          <a:srcRect b="22488"/>
          <a:stretch/>
        </p:blipFill>
        <p:spPr>
          <a:xfrm>
            <a:off x="4573402" y="1075740"/>
            <a:ext cx="2816596" cy="2967623"/>
          </a:xfrm>
          <a:prstGeom prst="rect">
            <a:avLst/>
          </a:prstGeom>
        </p:spPr>
      </p:pic>
      <p:pic>
        <p:nvPicPr>
          <p:cNvPr id="13" name="image35.png"/>
          <p:cNvPicPr/>
          <p:nvPr/>
        </p:nvPicPr>
        <p:blipFill rotWithShape="1">
          <a:blip r:embed="rId7"/>
          <a:srcRect r="53220" b="51186"/>
          <a:stretch/>
        </p:blipFill>
        <p:spPr>
          <a:xfrm>
            <a:off x="4337380" y="4213525"/>
            <a:ext cx="3252153" cy="2351722"/>
          </a:xfrm>
          <a:prstGeom prst="rect">
            <a:avLst/>
          </a:prstGeom>
          <a:ln/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1758" y="1151014"/>
            <a:ext cx="4143959" cy="242144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5153" y="3776669"/>
            <a:ext cx="3417168" cy="265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La población del municipio de Benito Juárez desarrolla sus habilidades a través de la preservación, fomento y ejercicio de la cultura y las disciplinas artísticas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D</a:t>
            </a:r>
            <a:r>
              <a:rPr lang="es-MX" b="1" dirty="0" smtClean="0">
                <a:solidFill>
                  <a:prstClr val="black"/>
                </a:solidFill>
              </a:rPr>
              <a:t>urante </a:t>
            </a:r>
            <a:r>
              <a:rPr lang="es-MX" b="1" dirty="0">
                <a:solidFill>
                  <a:prstClr val="black"/>
                </a:solidFill>
              </a:rPr>
              <a:t>este periodo se </a:t>
            </a:r>
            <a:r>
              <a:rPr lang="es-MX" b="1" dirty="0" smtClean="0">
                <a:solidFill>
                  <a:prstClr val="black"/>
                </a:solidFill>
              </a:rPr>
              <a:t>logró beneficiar a 611,159 personas de manera presencial y virtual, </a:t>
            </a:r>
            <a:r>
              <a:rPr lang="es-MX" b="1" dirty="0">
                <a:solidFill>
                  <a:prstClr val="black"/>
                </a:solidFill>
              </a:rPr>
              <a:t>lo que </a:t>
            </a:r>
            <a:r>
              <a:rPr lang="es-MX" b="1" dirty="0" smtClean="0">
                <a:solidFill>
                  <a:prstClr val="black"/>
                </a:solidFill>
              </a:rPr>
              <a:t>representó </a:t>
            </a:r>
            <a:r>
              <a:rPr lang="es-MX" b="1" dirty="0">
                <a:solidFill>
                  <a:prstClr val="black"/>
                </a:solidFill>
              </a:rPr>
              <a:t>un </a:t>
            </a:r>
            <a:r>
              <a:rPr lang="es-MX" b="1" dirty="0" smtClean="0">
                <a:solidFill>
                  <a:prstClr val="black"/>
                </a:solidFill>
              </a:rPr>
              <a:t>avance trimestral </a:t>
            </a:r>
            <a:r>
              <a:rPr lang="es-MX" b="1" dirty="0">
                <a:solidFill>
                  <a:prstClr val="black"/>
                </a:solidFill>
              </a:rPr>
              <a:t>del</a:t>
            </a:r>
            <a:r>
              <a:rPr lang="es-MX" b="1" i="1" dirty="0">
                <a:solidFill>
                  <a:prstClr val="black"/>
                </a:solidFill>
              </a:rPr>
              <a:t> </a:t>
            </a:r>
            <a:r>
              <a:rPr lang="es-MX" b="1" dirty="0" smtClean="0">
                <a:solidFill>
                  <a:prstClr val="black"/>
                </a:solidFill>
              </a:rPr>
              <a:t>101.86% y un acumulado anual del 32.17%.</a:t>
            </a: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527881"/>
              </p:ext>
            </p:extLst>
          </p:nvPr>
        </p:nvGraphicFramePr>
        <p:xfrm>
          <a:off x="5265550" y="683241"/>
          <a:ext cx="6442236" cy="5433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160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743287"/>
            <a:ext cx="3946229" cy="5553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3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Nivel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Componente y Actividades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Actividades artísticas y culturales que promuevan  la recomposición del tejido social y la Cultura de Paz en el municipio </a:t>
            </a:r>
            <a:r>
              <a:rPr lang="es-MX" sz="2400" b="1" dirty="0" smtClean="0">
                <a:solidFill>
                  <a:prstClr val="black"/>
                </a:solidFill>
              </a:rPr>
              <a:t>realizadas, </a:t>
            </a:r>
            <a:r>
              <a:rPr lang="es-MX" sz="2400" b="1" dirty="0">
                <a:solidFill>
                  <a:prstClr val="black"/>
                </a:solidFill>
              </a:rPr>
              <a:t>durante este periodo se logró </a:t>
            </a:r>
            <a:r>
              <a:rPr lang="es-MX" sz="2400" b="1" dirty="0" smtClean="0">
                <a:solidFill>
                  <a:prstClr val="black"/>
                </a:solidFill>
              </a:rPr>
              <a:t>la </a:t>
            </a:r>
            <a:r>
              <a:rPr lang="es-MX" sz="2400" b="1" dirty="0">
                <a:solidFill>
                  <a:prstClr val="black"/>
                </a:solidFill>
              </a:rPr>
              <a:t>cantidad </a:t>
            </a:r>
            <a:r>
              <a:rPr lang="es-MX" sz="2400" b="1" dirty="0" smtClean="0">
                <a:solidFill>
                  <a:prstClr val="black"/>
                </a:solidFill>
              </a:rPr>
              <a:t>de 292 superando las 272 programas, </a:t>
            </a:r>
            <a:r>
              <a:rPr lang="es-MX" sz="2400" b="1" dirty="0">
                <a:solidFill>
                  <a:prstClr val="black"/>
                </a:solidFill>
              </a:rPr>
              <a:t>lo que </a:t>
            </a:r>
            <a:r>
              <a:rPr lang="es-MX" sz="2400" b="1" dirty="0" smtClean="0">
                <a:solidFill>
                  <a:prstClr val="black"/>
                </a:solidFill>
              </a:rPr>
              <a:t>representó </a:t>
            </a:r>
            <a:r>
              <a:rPr lang="es-MX" sz="2400" b="1" dirty="0">
                <a:solidFill>
                  <a:prstClr val="black"/>
                </a:solidFill>
              </a:rPr>
              <a:t>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108.09% y un 20.45% con respecto al acumulado anual.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277260"/>
              </p:ext>
            </p:extLst>
          </p:nvPr>
        </p:nvGraphicFramePr>
        <p:xfrm>
          <a:off x="5123688" y="557784"/>
          <a:ext cx="6654162" cy="5581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41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6866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481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>
                <a:solidFill>
                  <a:prstClr val="black"/>
                </a:solidFill>
              </a:rPr>
              <a:t>E</a:t>
            </a:r>
            <a:r>
              <a:rPr lang="es-MX" sz="1600" b="1" dirty="0">
                <a:solidFill>
                  <a:prstClr val="black"/>
                </a:solidFill>
              </a:rPr>
              <a:t>ventos masivos realizados para el fomento </a:t>
            </a:r>
            <a:r>
              <a:rPr lang="es-MX" sz="1600" b="1" dirty="0" smtClean="0">
                <a:solidFill>
                  <a:prstClr val="black"/>
                </a:solidFill>
              </a:rPr>
              <a:t>de </a:t>
            </a:r>
            <a:r>
              <a:rPr lang="es-MX" sz="1600" b="1" dirty="0">
                <a:solidFill>
                  <a:prstClr val="black"/>
                </a:solidFill>
              </a:rPr>
              <a:t>la Cultura de </a:t>
            </a:r>
            <a:r>
              <a:rPr lang="es-MX" sz="1600" b="1" dirty="0" smtClean="0">
                <a:solidFill>
                  <a:prstClr val="black"/>
                </a:solidFill>
              </a:rPr>
              <a:t>Paz, se realizaron 3 de los </a:t>
            </a:r>
            <a:r>
              <a:rPr lang="es-MX" sz="1600" b="1" dirty="0">
                <a:solidFill>
                  <a:prstClr val="black"/>
                </a:solidFill>
              </a:rPr>
              <a:t>6</a:t>
            </a:r>
            <a:r>
              <a:rPr lang="es-MX" sz="1600" b="1" dirty="0" smtClean="0">
                <a:solidFill>
                  <a:prstClr val="black"/>
                </a:solidFill>
              </a:rPr>
              <a:t> programados, representando un avance trimestral del 50% y un 7.69% 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de proyectos artísticos y </a:t>
            </a:r>
            <a:r>
              <a:rPr lang="es-MX" sz="1600" b="1" dirty="0" smtClean="0">
                <a:solidFill>
                  <a:prstClr val="black"/>
                </a:solidFill>
              </a:rPr>
              <a:t>culturales, se realizaron 93 de las 110 programadas, logrando avance trimestral del 84.55% y un 18.13% 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realizadas en el Centro Cultural de las </a:t>
            </a:r>
            <a:r>
              <a:rPr lang="es-MX" sz="1600" b="1" dirty="0" smtClean="0">
                <a:solidFill>
                  <a:prstClr val="black"/>
                </a:solidFill>
              </a:rPr>
              <a:t>Artes, se realizaron 3 y se tenían 2 programadas, superando la meta trimestral con un 150% y un 33.33% del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Teatro Ocho de Octubre,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77 actividades, superando la meta de 66 programadas con un 128.33% trimestral y un 25.25% </a:t>
            </a:r>
            <a:r>
              <a:rPr lang="es-MX" sz="1600" b="1" dirty="0">
                <a:solidFill>
                  <a:prstClr val="black"/>
                </a:solidFill>
              </a:rPr>
              <a:t>en el acumulado anual</a:t>
            </a:r>
            <a:r>
              <a:rPr lang="es-MX" sz="1600" b="1" dirty="0" smtClean="0">
                <a:solidFill>
                  <a:prstClr val="black"/>
                </a:solidFill>
              </a:rPr>
              <a:t>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en los espacios públicos orientadas al fomento de la Cultura de </a:t>
            </a:r>
            <a:r>
              <a:rPr lang="es-MX" sz="1600" b="1" dirty="0" smtClean="0">
                <a:solidFill>
                  <a:prstClr val="black"/>
                </a:solidFill>
              </a:rPr>
              <a:t>Paz, se realizaron las 16 programadas logrando el 100% de la meta trimestral y un 12.90% del acumulado anual.</a:t>
            </a:r>
            <a:endParaRPr lang="es-MX" sz="16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b="1" dirty="0" smtClean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138161"/>
              </p:ext>
            </p:extLst>
          </p:nvPr>
        </p:nvGraphicFramePr>
        <p:xfrm>
          <a:off x="5123688" y="672084"/>
          <a:ext cx="6755220" cy="5218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733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481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Impulso a la educación artística, </a:t>
            </a:r>
            <a:r>
              <a:rPr lang="es-MX" sz="1600" b="1" dirty="0" smtClean="0">
                <a:solidFill>
                  <a:prstClr val="black"/>
                </a:solidFill>
              </a:rPr>
              <a:t>se realizaron las 15 actividades programadas, lo que representó un avance trimestral del 100% y un 15% en el acumulado anual.</a:t>
            </a:r>
            <a:endParaRPr lang="es-MX" sz="16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Participación </a:t>
            </a:r>
            <a:r>
              <a:rPr lang="es-MX" sz="1600" b="1" dirty="0">
                <a:solidFill>
                  <a:prstClr val="black"/>
                </a:solidFill>
              </a:rPr>
              <a:t>colectiva en proyectos artísticos, culturales y </a:t>
            </a:r>
            <a:r>
              <a:rPr lang="es-MX" sz="1600" b="1" dirty="0" smtClean="0">
                <a:solidFill>
                  <a:prstClr val="black"/>
                </a:solidFill>
              </a:rPr>
              <a:t>cívicos, se realizaron 29 actividades de las 35 programadas, logrando un avance trimestral del 82.86% y un acumulado anual del 13.18%.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en el Teatro de la Ciudad </a:t>
            </a:r>
            <a:r>
              <a:rPr lang="es-MX" sz="1600" b="1" dirty="0" smtClean="0">
                <a:solidFill>
                  <a:prstClr val="black"/>
                </a:solidFill>
              </a:rPr>
              <a:t>realizadas, se realizaron 56 superando las 18 programadas, representando un avance trimestral del 311.11% y un acumulado anual del 58.95%.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Realización del Carnaval de </a:t>
            </a:r>
            <a:r>
              <a:rPr lang="es-MX" sz="1600" b="1" dirty="0" smtClean="0">
                <a:solidFill>
                  <a:prstClr val="black"/>
                </a:solidFill>
              </a:rPr>
              <a:t>Cancún, se realizó el evento programado, logrando un alcance de 228,200 de manera presencial y virtual, logrando una meta del 65.20% respecto a lo programado.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Desarrollo </a:t>
            </a:r>
            <a:r>
              <a:rPr lang="es-MX" sz="1600" b="1" dirty="0">
                <a:solidFill>
                  <a:prstClr val="black"/>
                </a:solidFill>
              </a:rPr>
              <a:t>de Infraestructura artística y cultural</a:t>
            </a:r>
            <a:r>
              <a:rPr lang="es-MX" sz="1600" b="1" dirty="0" smtClean="0">
                <a:solidFill>
                  <a:prstClr val="black"/>
                </a:solidFill>
              </a:rPr>
              <a:t>, se realizó 1 actividad de las 7 programadas, logrando el 14.29% de la meta trimestral y un avance del 5.26% con respecto a la meta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051579"/>
              </p:ext>
            </p:extLst>
          </p:nvPr>
        </p:nvGraphicFramePr>
        <p:xfrm>
          <a:off x="5044615" y="557784"/>
          <a:ext cx="6663171" cy="561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932190" y="368467"/>
            <a:ext cx="1010055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95" y="1086902"/>
            <a:ext cx="4077956" cy="271797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38" y="1086902"/>
            <a:ext cx="4080205" cy="271947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95" y="3960649"/>
            <a:ext cx="4077956" cy="2717973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38" y="3930581"/>
            <a:ext cx="4123069" cy="2748041"/>
          </a:xfrm>
          <a:prstGeom prst="rect">
            <a:avLst/>
          </a:prstGeom>
        </p:spPr>
      </p:pic>
      <p:pic>
        <p:nvPicPr>
          <p:cNvPr id="20" name="image1.png" descr="Imagen que contiene alimentos, luz&#10;&#10;Descripción generada automáticamente"/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4300537" y="2425054"/>
            <a:ext cx="3734118" cy="2453207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22587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1157287" y="1231399"/>
            <a:ext cx="159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Tardes de Baile</a:t>
            </a:r>
            <a:endParaRPr lang="es-MX" dirty="0"/>
          </a:p>
        </p:txBody>
      </p:sp>
      <p:sp>
        <p:nvSpPr>
          <p:cNvPr id="13" name="CuadroTexto 12"/>
          <p:cNvSpPr txBox="1"/>
          <p:nvPr/>
        </p:nvSpPr>
        <p:spPr>
          <a:xfrm>
            <a:off x="4943475" y="1231399"/>
            <a:ext cx="174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Por Amor al Arte</a:t>
            </a:r>
            <a:endParaRPr lang="es-MX" dirty="0"/>
          </a:p>
        </p:txBody>
      </p:sp>
      <p:sp>
        <p:nvSpPr>
          <p:cNvPr id="16" name="CuadroTexto 15"/>
          <p:cNvSpPr txBox="1"/>
          <p:nvPr/>
        </p:nvSpPr>
        <p:spPr>
          <a:xfrm>
            <a:off x="8083412" y="1231399"/>
            <a:ext cx="3847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Los Domingos son de música en familia</a:t>
            </a:r>
            <a:endParaRPr lang="es-MX" dirty="0"/>
          </a:p>
        </p:txBody>
      </p:sp>
      <p:sp>
        <p:nvSpPr>
          <p:cNvPr id="20" name="CuadroTexto 19"/>
          <p:cNvSpPr txBox="1"/>
          <p:nvPr/>
        </p:nvSpPr>
        <p:spPr>
          <a:xfrm>
            <a:off x="8165166" y="3939757"/>
            <a:ext cx="376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Los Domingos son de teatro en familia</a:t>
            </a:r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11" y="1600732"/>
            <a:ext cx="3381513" cy="225434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48" y="4192384"/>
            <a:ext cx="3405676" cy="226989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1583121"/>
            <a:ext cx="3052751" cy="2289563"/>
          </a:xfrm>
          <a:prstGeom prst="rect">
            <a:avLst/>
          </a:prstGeom>
        </p:spPr>
      </p:pic>
      <p:sp>
        <p:nvSpPr>
          <p:cNvPr id="18" name="CuadroTexto 17"/>
          <p:cNvSpPr txBox="1"/>
          <p:nvPr/>
        </p:nvSpPr>
        <p:spPr>
          <a:xfrm>
            <a:off x="4927092" y="3938385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Noches Caribeñas</a:t>
            </a:r>
            <a:endParaRPr lang="es-MX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51" y="4318384"/>
            <a:ext cx="3348037" cy="223014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528" y="4337214"/>
            <a:ext cx="3471064" cy="2315997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528" y="1600731"/>
            <a:ext cx="3425019" cy="228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934340" y="229115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11" y="783113"/>
            <a:ext cx="11827265" cy="10364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673293" y="1137078"/>
            <a:ext cx="2795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Foro de la Infancia</a:t>
            </a:r>
            <a:endParaRPr lang="es-MX" sz="24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8083747" y="3953624"/>
            <a:ext cx="1534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Música en el 8</a:t>
            </a:r>
            <a:endParaRPr lang="es-MX" dirty="0"/>
          </a:p>
        </p:txBody>
      </p:sp>
      <p:sp>
        <p:nvSpPr>
          <p:cNvPr id="15" name="CuadroTexto 14"/>
          <p:cNvSpPr txBox="1"/>
          <p:nvPr/>
        </p:nvSpPr>
        <p:spPr>
          <a:xfrm>
            <a:off x="9689844" y="1321744"/>
            <a:ext cx="1562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Café con letras</a:t>
            </a:r>
            <a:endParaRPr lang="es-MX" dirty="0"/>
          </a:p>
        </p:txBody>
      </p:sp>
      <p:sp>
        <p:nvSpPr>
          <p:cNvPr id="19" name="CuadroTexto 18"/>
          <p:cNvSpPr txBox="1"/>
          <p:nvPr/>
        </p:nvSpPr>
        <p:spPr>
          <a:xfrm>
            <a:off x="6533392" y="1310045"/>
            <a:ext cx="1503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Olas Literarias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58" y="1598743"/>
            <a:ext cx="3403485" cy="22742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3" y="4334655"/>
            <a:ext cx="3211440" cy="213915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387" y="4297840"/>
            <a:ext cx="3310773" cy="221278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086" y="1691076"/>
            <a:ext cx="3076697" cy="205700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01" y="1655167"/>
            <a:ext cx="3131420" cy="209291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4944" y="4322956"/>
            <a:ext cx="3569964" cy="238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8403459" y="725220"/>
            <a:ext cx="3161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Compañías municipales de coro, teatro y ballet folclórico</a:t>
            </a: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010" y="1593622"/>
            <a:ext cx="3672398" cy="244766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010" y="4135802"/>
            <a:ext cx="3672398" cy="245365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90959" y="1002219"/>
            <a:ext cx="3256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Inauguración del Café de Cancún</a:t>
            </a:r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49" y="1371551"/>
            <a:ext cx="3550002" cy="2371725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06222" y="3792604"/>
            <a:ext cx="1930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Premios Sasil 2025</a:t>
            </a:r>
            <a:endParaRPr lang="es-MX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49" y="4188979"/>
            <a:ext cx="3755483" cy="2509852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403809" y="992368"/>
            <a:ext cx="2581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Icaro y conversatorio con </a:t>
            </a:r>
            <a:endParaRPr lang="it-IT" dirty="0" smtClean="0"/>
          </a:p>
          <a:p>
            <a:r>
              <a:rPr lang="it-IT" dirty="0" smtClean="0"/>
              <a:t>Daniel </a:t>
            </a:r>
            <a:r>
              <a:rPr lang="it-IT" dirty="0"/>
              <a:t>Finzi Pasca</a:t>
            </a:r>
            <a:endParaRPr lang="es-MX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04" y="1605545"/>
            <a:ext cx="3438061" cy="2371725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91" y="4239614"/>
            <a:ext cx="3308685" cy="235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7238</TotalTime>
  <Words>892</Words>
  <Application>Microsoft Office PowerPoint</Application>
  <PresentationFormat>Panorámica</PresentationFormat>
  <Paragraphs>171</Paragraphs>
  <Slides>13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Paola</cp:lastModifiedBy>
  <cp:revision>328</cp:revision>
  <cp:lastPrinted>2025-06-09T14:49:17Z</cp:lastPrinted>
  <dcterms:created xsi:type="dcterms:W3CDTF">2021-04-16T16:11:05Z</dcterms:created>
  <dcterms:modified xsi:type="dcterms:W3CDTF">2025-06-09T16:59:59Z</dcterms:modified>
</cp:coreProperties>
</file>